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78" r:id="rId5"/>
    <p:sldId id="260" r:id="rId6"/>
    <p:sldId id="276" r:id="rId7"/>
    <p:sldId id="277" r:id="rId8"/>
    <p:sldId id="261" r:id="rId9"/>
    <p:sldId id="262" r:id="rId10"/>
    <p:sldId id="263" r:id="rId11"/>
    <p:sldId id="285" r:id="rId12"/>
    <p:sldId id="286" r:id="rId13"/>
    <p:sldId id="264" r:id="rId14"/>
    <p:sldId id="265" r:id="rId15"/>
    <p:sldId id="266" r:id="rId16"/>
    <p:sldId id="267" r:id="rId17"/>
    <p:sldId id="283" r:id="rId18"/>
    <p:sldId id="282" r:id="rId19"/>
    <p:sldId id="279" r:id="rId20"/>
    <p:sldId id="28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666" y="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Signals</a:t>
            </a:r>
            <a:endParaRPr lang="ar-EG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/>
              <a:t>Dr. Michael </a:t>
            </a:r>
            <a:r>
              <a:rPr lang="en-US" sz="3200" b="1" dirty="0" err="1" smtClean="0"/>
              <a:t>Nasief</a:t>
            </a:r>
            <a:endParaRPr lang="ar-EG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048" y="533400"/>
            <a:ext cx="9028951" cy="586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1"/>
          <p:cNvSpPr/>
          <p:nvPr/>
        </p:nvSpPr>
        <p:spPr>
          <a:xfrm>
            <a:off x="5562600" y="2057400"/>
            <a:ext cx="3321742" cy="4770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5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Test By Numbers&gt;&gt;</a:t>
            </a:r>
            <a:endParaRPr lang="en-US" sz="25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26"/>
          <p:cNvSpPr txBox="1">
            <a:spLocks noChangeArrowheads="1"/>
          </p:cNvSpPr>
          <p:nvPr/>
        </p:nvSpPr>
        <p:spPr bwMode="auto">
          <a:xfrm>
            <a:off x="187325" y="815975"/>
            <a:ext cx="88169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dirty="0"/>
              <a:t>Find the exponential Fourier Series and sketch the corresponding spectra for the impulse train shown below. From this result sketch the trigonometric spectrum and write the trigonometric Fourier Series.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Example</a:t>
            </a:r>
          </a:p>
        </p:txBody>
      </p:sp>
      <p:sp>
        <p:nvSpPr>
          <p:cNvPr id="22534" name="Line 27"/>
          <p:cNvSpPr>
            <a:spLocks noChangeShapeType="1"/>
          </p:cNvSpPr>
          <p:nvPr/>
        </p:nvSpPr>
        <p:spPr bwMode="auto">
          <a:xfrm>
            <a:off x="5880100" y="4000500"/>
            <a:ext cx="254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5" name="Line 28"/>
          <p:cNvSpPr>
            <a:spLocks noChangeShapeType="1"/>
          </p:cNvSpPr>
          <p:nvPr/>
        </p:nvSpPr>
        <p:spPr bwMode="auto">
          <a:xfrm>
            <a:off x="7048500" y="3340100"/>
            <a:ext cx="0" cy="96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6" name="Line 29"/>
          <p:cNvSpPr>
            <a:spLocks noChangeShapeType="1"/>
          </p:cNvSpPr>
          <p:nvPr/>
        </p:nvSpPr>
        <p:spPr bwMode="auto">
          <a:xfrm flipV="1">
            <a:off x="6083300" y="35433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7" name="Line 30"/>
          <p:cNvSpPr>
            <a:spLocks noChangeShapeType="1"/>
          </p:cNvSpPr>
          <p:nvPr/>
        </p:nvSpPr>
        <p:spPr bwMode="auto">
          <a:xfrm flipV="1">
            <a:off x="6565900" y="35433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8" name="Line 33"/>
          <p:cNvSpPr>
            <a:spLocks noChangeShapeType="1"/>
          </p:cNvSpPr>
          <p:nvPr/>
        </p:nvSpPr>
        <p:spPr bwMode="auto">
          <a:xfrm flipV="1">
            <a:off x="7048500" y="35433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9" name="Line 35"/>
          <p:cNvSpPr>
            <a:spLocks noChangeShapeType="1"/>
          </p:cNvSpPr>
          <p:nvPr/>
        </p:nvSpPr>
        <p:spPr bwMode="auto">
          <a:xfrm flipV="1">
            <a:off x="7543800" y="35433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0" name="Line 37"/>
          <p:cNvSpPr>
            <a:spLocks noChangeShapeType="1"/>
          </p:cNvSpPr>
          <p:nvPr/>
        </p:nvSpPr>
        <p:spPr bwMode="auto">
          <a:xfrm flipV="1">
            <a:off x="8026400" y="35433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1" name="Text Box 41"/>
          <p:cNvSpPr txBox="1">
            <a:spLocks noChangeArrowheads="1"/>
          </p:cNvSpPr>
          <p:nvPr/>
        </p:nvSpPr>
        <p:spPr bwMode="auto">
          <a:xfrm>
            <a:off x="7832725" y="3986213"/>
            <a:ext cx="534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2T</a:t>
            </a:r>
            <a:r>
              <a:rPr lang="en-US" sz="1800" baseline="-25000"/>
              <a:t>0</a:t>
            </a:r>
          </a:p>
        </p:txBody>
      </p:sp>
      <p:sp>
        <p:nvSpPr>
          <p:cNvPr id="22542" name="Text Box 42"/>
          <p:cNvSpPr txBox="1">
            <a:spLocks noChangeArrowheads="1"/>
          </p:cNvSpPr>
          <p:nvPr/>
        </p:nvSpPr>
        <p:spPr bwMode="auto">
          <a:xfrm>
            <a:off x="7362825" y="3986213"/>
            <a:ext cx="407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T</a:t>
            </a:r>
            <a:r>
              <a:rPr lang="en-US" sz="1800" baseline="-25000"/>
              <a:t>0</a:t>
            </a:r>
          </a:p>
        </p:txBody>
      </p:sp>
      <p:sp>
        <p:nvSpPr>
          <p:cNvPr id="22543" name="Text Box 43"/>
          <p:cNvSpPr txBox="1">
            <a:spLocks noChangeArrowheads="1"/>
          </p:cNvSpPr>
          <p:nvPr/>
        </p:nvSpPr>
        <p:spPr bwMode="auto">
          <a:xfrm>
            <a:off x="6334125" y="3986213"/>
            <a:ext cx="484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/>
              <a:t>-T</a:t>
            </a:r>
            <a:r>
              <a:rPr lang="en-US" sz="1800" baseline="-25000" dirty="0"/>
              <a:t>0</a:t>
            </a:r>
          </a:p>
        </p:txBody>
      </p:sp>
      <p:sp>
        <p:nvSpPr>
          <p:cNvPr id="22544" name="Text Box 44"/>
          <p:cNvSpPr txBox="1">
            <a:spLocks noChangeArrowheads="1"/>
          </p:cNvSpPr>
          <p:nvPr/>
        </p:nvSpPr>
        <p:spPr bwMode="auto">
          <a:xfrm>
            <a:off x="5800725" y="3986213"/>
            <a:ext cx="611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-2T</a:t>
            </a:r>
            <a:r>
              <a:rPr lang="en-US" sz="1800" baseline="-25000"/>
              <a:t>0</a:t>
            </a:r>
          </a:p>
        </p:txBody>
      </p:sp>
      <p:sp>
        <p:nvSpPr>
          <p:cNvPr id="22545" name="Text Box 45"/>
          <p:cNvSpPr txBox="1">
            <a:spLocks noChangeArrowheads="1"/>
          </p:cNvSpPr>
          <p:nvPr/>
        </p:nvSpPr>
        <p:spPr bwMode="auto">
          <a:xfrm>
            <a:off x="381000" y="2036762"/>
            <a:ext cx="165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1C03D7"/>
                </a:solidFill>
              </a:rPr>
              <a:t>Solution</a:t>
            </a:r>
          </a:p>
        </p:txBody>
      </p:sp>
      <p:graphicFrame>
        <p:nvGraphicFramePr>
          <p:cNvPr id="22530" name="Object 4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8539517"/>
              </p:ext>
            </p:extLst>
          </p:nvPr>
        </p:nvGraphicFramePr>
        <p:xfrm>
          <a:off x="315120" y="2611437"/>
          <a:ext cx="4002087" cy="338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1904760" imgH="1612800" progId="">
                  <p:embed/>
                </p:oleObj>
              </mc:Choice>
              <mc:Fallback>
                <p:oleObj name="Equation" r:id="rId3" imgW="1904760" imgH="1612800" progId="">
                  <p:embed/>
                  <p:pic>
                    <p:nvPicPr>
                      <p:cNvPr id="2253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120" y="2611437"/>
                        <a:ext cx="4002087" cy="338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48"/>
          <p:cNvGraphicFramePr>
            <a:graphicFrameLocks noChangeAspect="1"/>
          </p:cNvGraphicFramePr>
          <p:nvPr/>
        </p:nvGraphicFramePr>
        <p:xfrm>
          <a:off x="6696075" y="2784475"/>
          <a:ext cx="81597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5" imgW="380880" imgH="241200" progId="Equation.3">
                  <p:embed/>
                </p:oleObj>
              </mc:Choice>
              <mc:Fallback>
                <p:oleObj name="Equation" r:id="rId5" imgW="380880" imgH="241200" progId="Equation.3">
                  <p:embed/>
                  <p:pic>
                    <p:nvPicPr>
                      <p:cNvPr id="22531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075" y="2784475"/>
                        <a:ext cx="815975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410778"/>
              </p:ext>
            </p:extLst>
          </p:nvPr>
        </p:nvGraphicFramePr>
        <p:xfrm>
          <a:off x="3462014" y="1883404"/>
          <a:ext cx="5221287" cy="831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7" imgW="2869920" imgH="457200" progId="">
                  <p:embed/>
                </p:oleObj>
              </mc:Choice>
              <mc:Fallback>
                <p:oleObj name="Equation" r:id="rId7" imgW="2869920" imgH="457200" progId="">
                  <p:embed/>
                  <p:pic>
                    <p:nvPicPr>
                      <p:cNvPr id="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2014" y="1883404"/>
                        <a:ext cx="5221287" cy="8317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4834814" y="5613995"/>
            <a:ext cx="33970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Complete ..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99843" y="-7621"/>
            <a:ext cx="37962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Remember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4459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8557" y="428604"/>
            <a:ext cx="9192557" cy="5786478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428604"/>
            <a:ext cx="571472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2528" y="0"/>
            <a:ext cx="37962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Remember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3817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110" y="533400"/>
            <a:ext cx="8847808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 rot="20528958">
            <a:off x="6961014" y="3066775"/>
            <a:ext cx="217399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Can You Prove ?</a:t>
            </a:r>
            <a:endParaRPr lang="en-US" sz="2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904" y="533400"/>
            <a:ext cx="868834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 rot="1048522">
            <a:off x="7528533" y="2258812"/>
            <a:ext cx="149752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IMP</a:t>
            </a:r>
            <a:endParaRPr lang="en-US" sz="6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54" y="457200"/>
            <a:ext cx="8993093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594" y="304800"/>
            <a:ext cx="8787984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afshin.sepehri.info/projects/ADSP/LinearPrediction/linear_prediction_files/image00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600200"/>
            <a:ext cx="5486400" cy="4114801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Examples and Applications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and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Speech Limited to 4 K Hz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26" name="AutoShape 2" descr="نتيجة بحث الصور عن ‪speech signal spectrum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s://cnx.org/resources/4f77912132ba519a4dfa6a03fef74e67c89bbdc4/spectrum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286000"/>
            <a:ext cx="6705600" cy="4045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and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Audio Band up to 20 KHz</a:t>
            </a:r>
          </a:p>
          <a:p>
            <a:endParaRPr lang="en-US" dirty="0" smtClean="0"/>
          </a:p>
          <a:p>
            <a:r>
              <a:rPr lang="en-US" sz="3600" b="1" dirty="0" smtClean="0">
                <a:solidFill>
                  <a:srgbClr val="FF0000"/>
                </a:solidFill>
              </a:rPr>
              <a:t>What is the minimum band width of a song ?</a:t>
            </a:r>
          </a:p>
          <a:p>
            <a:r>
              <a:rPr lang="en-US" sz="3600" b="1" dirty="0" smtClean="0"/>
              <a:t>Speech ..</a:t>
            </a:r>
          </a:p>
          <a:p>
            <a:r>
              <a:rPr lang="en-US" sz="3600" b="1" dirty="0" smtClean="0"/>
              <a:t>Music ..</a:t>
            </a:r>
          </a:p>
          <a:p>
            <a:r>
              <a:rPr lang="en-US" sz="3600" b="1" dirty="0" smtClean="0"/>
              <a:t>Composite  ..</a:t>
            </a:r>
            <a:endParaRPr lang="en-US" sz="32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Sampling Theory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Chapter 8  Ref </a:t>
            </a:r>
            <a:r>
              <a:rPr lang="en-US" dirty="0" err="1" smtClean="0"/>
              <a:t>Lathi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Matlab Simulink to record your speech at </a:t>
            </a:r>
            <a:r>
              <a:rPr lang="en-US" dirty="0" smtClean="0"/>
              <a:t>different </a:t>
            </a:r>
            <a:r>
              <a:rPr lang="en-US" dirty="0" smtClean="0"/>
              <a:t>sampling rates:</a:t>
            </a:r>
          </a:p>
          <a:p>
            <a:pPr lvl="1"/>
            <a:r>
              <a:rPr lang="en-US" dirty="0" smtClean="0"/>
              <a:t>2 KHz</a:t>
            </a:r>
          </a:p>
          <a:p>
            <a:pPr lvl="1"/>
            <a:r>
              <a:rPr lang="en-US" dirty="0" smtClean="0"/>
              <a:t>4 KHz</a:t>
            </a:r>
          </a:p>
          <a:p>
            <a:pPr lvl="1"/>
            <a:r>
              <a:rPr lang="en-US" dirty="0" smtClean="0"/>
              <a:t>8 KHz</a:t>
            </a:r>
          </a:p>
          <a:p>
            <a:pPr lvl="1"/>
            <a:r>
              <a:rPr lang="en-US" dirty="0" smtClean="0"/>
              <a:t>16 KHz</a:t>
            </a:r>
          </a:p>
          <a:p>
            <a:pPr lvl="1"/>
            <a:r>
              <a:rPr lang="en-US" dirty="0" smtClean="0"/>
              <a:t>(one </a:t>
            </a:r>
            <a:r>
              <a:rPr lang="en-US" dirty="0" smtClean="0"/>
              <a:t>file for each using the same words</a:t>
            </a:r>
            <a:r>
              <a:rPr lang="en-US" dirty="0" smtClean="0"/>
              <a:t>)</a:t>
            </a:r>
          </a:p>
          <a:p>
            <a:r>
              <a:rPr lang="en-US" dirty="0" smtClean="0"/>
              <a:t>Find FT for each file and then draw:</a:t>
            </a:r>
          </a:p>
          <a:p>
            <a:pPr lvl="1"/>
            <a:r>
              <a:rPr lang="en-US" dirty="0" smtClean="0"/>
              <a:t>Time domain signal.</a:t>
            </a:r>
          </a:p>
          <a:p>
            <a:pPr lvl="1"/>
            <a:r>
              <a:rPr lang="en-US" dirty="0" smtClean="0"/>
              <a:t>Corresponding frequency domain.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 </a:t>
            </a:r>
            <a:r>
              <a:rPr lang="en-US" dirty="0" smtClean="0"/>
              <a:t>Matlab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596" y="118495"/>
            <a:ext cx="8550604" cy="6510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362200" y="4038600"/>
            <a:ext cx="1066800" cy="3048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05200" y="4114800"/>
            <a:ext cx="609600" cy="2286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427" y="609600"/>
            <a:ext cx="9082435" cy="556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350" y="0"/>
            <a:ext cx="918069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8626719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619500"/>
            <a:ext cx="914400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0" y="3352800"/>
            <a:ext cx="36576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416" y="1504254"/>
            <a:ext cx="9040584" cy="3391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439710" y="5410200"/>
            <a:ext cx="83679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In time domain # of </a:t>
            </a:r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samples </a:t>
            </a:r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= ..</a:t>
            </a:r>
            <a:endParaRPr lang="en-U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9146063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8937885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5791200" y="2971800"/>
            <a:ext cx="1447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</TotalTime>
  <Words>158</Words>
  <Application>Microsoft Office PowerPoint</Application>
  <PresentationFormat>On-screen Show (4:3)</PresentationFormat>
  <Paragraphs>40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Lucida Sans Unicode</vt:lpstr>
      <vt:lpstr>Verdana</vt:lpstr>
      <vt:lpstr>Wingdings 2</vt:lpstr>
      <vt:lpstr>Wingdings 3</vt:lpstr>
      <vt:lpstr>Concourse</vt:lpstr>
      <vt:lpstr>Equation</vt:lpstr>
      <vt:lpstr>Signals</vt:lpstr>
      <vt:lpstr>Sampling Theory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Examples and Applications</vt:lpstr>
      <vt:lpstr>Examples and Applications</vt:lpstr>
      <vt:lpstr>Ass Matlab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Signals</dc:title>
  <dc:creator>Kataleeen BolBol</dc:creator>
  <cp:lastModifiedBy>usery</cp:lastModifiedBy>
  <cp:revision>44</cp:revision>
  <dcterms:created xsi:type="dcterms:W3CDTF">2006-08-16T00:00:00Z</dcterms:created>
  <dcterms:modified xsi:type="dcterms:W3CDTF">2017-04-23T18:38:25Z</dcterms:modified>
</cp:coreProperties>
</file>